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73" r:id="rId4"/>
    <p:sldId id="272" r:id="rId5"/>
    <p:sldId id="256" r:id="rId6"/>
    <p:sldId id="259" r:id="rId7"/>
    <p:sldId id="269" r:id="rId8"/>
    <p:sldId id="270" r:id="rId9"/>
    <p:sldId id="276" r:id="rId10"/>
    <p:sldId id="260" r:id="rId11"/>
    <p:sldId id="274" r:id="rId12"/>
    <p:sldId id="275" r:id="rId13"/>
    <p:sldId id="277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E4FF"/>
    <a:srgbClr val="B3FFD5"/>
    <a:srgbClr val="FA947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9471B-1B4A-497F-A26C-B6ED6E5B6F40}" type="datetimeFigureOut">
              <a:rPr lang="it-IT" smtClean="0"/>
              <a:pPr/>
              <a:t>11/03/2014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1F244-6672-487A-A5EE-32EF42B302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2444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DF75A-0A13-45EA-A105-9BC827B334C3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8788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CD484-1A47-493A-9614-F7639F68DFA4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384E-481F-418A-82C1-D11A09BAE99E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8A3E-A7DA-4579-A8DF-30CB6307694A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0A26-9715-4F12-8579-2C1B1561A3DE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C7F3-8706-4D55-904C-7B53E4C3B369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74A6-D8C9-4898-873F-51BD9E444511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4289-13E3-4F7A-AAF3-C81D1725A821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2C66-67A1-435F-AA33-11AC877380E2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4E1E-49A2-4961-B0F8-A706BBFEF6CE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14810-68F9-4970-B5CC-02D8048B8616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D95E-61F1-44CB-94AA-08BD1544FD85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FDC1-0A75-4415-AE5F-8017DADD6C8B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24E4D-5373-4A82-8C40-2FFFDF4D923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eng_es15_messier.pdf" TargetMode="External"/><Relationship Id="rId7" Type="http://schemas.openxmlformats.org/officeDocument/2006/relationships/hyperlink" Target="GlobularClusters%20pg1.pdf" TargetMode="External"/><Relationship Id="rId2" Type="http://schemas.openxmlformats.org/officeDocument/2006/relationships/hyperlink" Target="eng_es15_messier%20pg1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it_aida_17_clusters_eng_MR%20pg1.pdf" TargetMode="External"/><Relationship Id="rId5" Type="http://schemas.openxmlformats.org/officeDocument/2006/relationships/hyperlink" Target="eng_es14_zodiac%20pg1.pdf" TargetMode="External"/><Relationship Id="rId10" Type="http://schemas.openxmlformats.org/officeDocument/2006/relationships/image" Target="../media/image7.png"/><Relationship Id="rId4" Type="http://schemas.openxmlformats.org/officeDocument/2006/relationships/hyperlink" Target="eng_es16_jupiter_mass%20pg1.pdf" TargetMode="Externa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uhou.obspm.fr/public/index.php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800199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rgbClr val="0B14CF"/>
                </a:solidFill>
              </a:rPr>
              <a:t>WP4 </a:t>
            </a:r>
            <a:r>
              <a:rPr lang="it-IT" sz="4800" b="1" dirty="0" err="1" smtClean="0">
                <a:solidFill>
                  <a:srgbClr val="0B14CF"/>
                </a:solidFill>
              </a:rPr>
              <a:t>Outreach</a:t>
            </a:r>
            <a:r>
              <a:rPr lang="it-IT" sz="4800" b="1" dirty="0" smtClean="0">
                <a:solidFill>
                  <a:srgbClr val="0B14CF"/>
                </a:solidFill>
              </a:rPr>
              <a:t> </a:t>
            </a:r>
            <a:r>
              <a:rPr lang="it-IT" sz="4800" b="1" dirty="0" err="1" smtClean="0">
                <a:solidFill>
                  <a:srgbClr val="0B14CF"/>
                </a:solidFill>
              </a:rPr>
              <a:t>towards</a:t>
            </a:r>
            <a:r>
              <a:rPr lang="it-IT" sz="4800" b="1" dirty="0" smtClean="0">
                <a:solidFill>
                  <a:srgbClr val="0B14CF"/>
                </a:solidFill>
              </a:rPr>
              <a:t> </a:t>
            </a:r>
            <a:r>
              <a:rPr lang="it-IT" sz="4800" b="1" dirty="0" err="1" smtClean="0">
                <a:solidFill>
                  <a:srgbClr val="0B14CF"/>
                </a:solidFill>
              </a:rPr>
              <a:t>education</a:t>
            </a:r>
            <a:r>
              <a:rPr lang="it-IT" sz="4800" b="1" dirty="0" smtClean="0">
                <a:solidFill>
                  <a:srgbClr val="0B14CF"/>
                </a:solidFill>
              </a:rPr>
              <a:t> and the </a:t>
            </a:r>
            <a:r>
              <a:rPr lang="it-IT" sz="4800" b="1" dirty="0" err="1" smtClean="0">
                <a:solidFill>
                  <a:srgbClr val="0B14CF"/>
                </a:solidFill>
              </a:rPr>
              <a:t>general</a:t>
            </a:r>
            <a:r>
              <a:rPr lang="it-IT" sz="4800" b="1" dirty="0" smtClean="0">
                <a:solidFill>
                  <a:srgbClr val="0B14CF"/>
                </a:solidFill>
              </a:rPr>
              <a:t> public</a:t>
            </a:r>
            <a:endParaRPr lang="it-IT" sz="4800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12961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800" dirty="0" smtClean="0"/>
              <a:t>Massimo </a:t>
            </a:r>
            <a:r>
              <a:rPr lang="it-IT" sz="2800" dirty="0" err="1" smtClean="0"/>
              <a:t>Ramella</a:t>
            </a:r>
            <a:endParaRPr lang="it-IT" sz="2800" dirty="0" smtClean="0"/>
          </a:p>
          <a:p>
            <a:pPr algn="ctr">
              <a:buNone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</a:rPr>
              <a:t>INAF Osservatorio Astronomico di Trieste</a:t>
            </a:r>
          </a:p>
        </p:txBody>
      </p:sp>
      <p:pic>
        <p:nvPicPr>
          <p:cNvPr id="11" name="Immagine 10" descr="vobs_ok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02013" cy="768120"/>
          </a:xfrm>
          <a:prstGeom prst="rect">
            <a:avLst/>
          </a:prstGeom>
        </p:spPr>
      </p:pic>
      <p:pic>
        <p:nvPicPr>
          <p:cNvPr id="12" name="Immagine 11" descr="Inaf-circ-colore-N-171x17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68974" y="0"/>
            <a:ext cx="975026" cy="980728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2049729" y="5733256"/>
            <a:ext cx="505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err="1" smtClean="0">
                <a:solidFill>
                  <a:schemeClr val="bg1">
                    <a:lumMod val="50000"/>
                  </a:schemeClr>
                </a:solidFill>
              </a:rPr>
              <a:t>CoSADIE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 Tech Forum 3, Trieste, March 12 – 13,  2013</a:t>
            </a:r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6588224" y="6492875"/>
            <a:ext cx="2133600" cy="365125"/>
          </a:xfrm>
        </p:spPr>
        <p:txBody>
          <a:bodyPr/>
          <a:lstStyle/>
          <a:p>
            <a:fld id="{D53CC41C-B6D5-4945-BBCF-EB62FDB6A311}" type="slidenum">
              <a:rPr lang="it-IT" smtClean="0"/>
              <a:pPr/>
              <a:t>1</a:t>
            </a:fld>
            <a:endParaRPr lang="it-IT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18445"/>
            <a:ext cx="3024336" cy="639555"/>
          </a:xfrm>
          <a:prstGeom prst="rect">
            <a:avLst/>
          </a:prstGeom>
        </p:spPr>
      </p:pic>
      <p:pic>
        <p:nvPicPr>
          <p:cNvPr id="1026" name="Picture 2" descr="C:\Users\Ramella\Desktop\IMM_2534e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-1"/>
            <a:ext cx="4176464" cy="27821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2222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it-IT" b="1" dirty="0" err="1" smtClean="0">
                <a:solidFill>
                  <a:srgbClr val="0B14CF"/>
                </a:solidFill>
              </a:rPr>
              <a:t>Sustainability</a:t>
            </a:r>
            <a:endParaRPr lang="it-IT" dirty="0" smtClean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676456" cy="4608512"/>
          </a:xfrm>
        </p:spPr>
        <p:txBody>
          <a:bodyPr>
            <a:normAutofit/>
          </a:bodyPr>
          <a:lstStyle/>
          <a:p>
            <a:pPr algn="l"/>
            <a:r>
              <a:rPr lang="it-IT" dirty="0" err="1" smtClean="0">
                <a:solidFill>
                  <a:schemeClr val="tx1"/>
                </a:solidFill>
              </a:rPr>
              <a:t>Issues</a:t>
            </a:r>
            <a:r>
              <a:rPr lang="it-IT" dirty="0" smtClean="0">
                <a:solidFill>
                  <a:schemeClr val="tx1"/>
                </a:solidFill>
              </a:rPr>
              <a:t>: </a:t>
            </a:r>
          </a:p>
          <a:p>
            <a:pPr algn="l"/>
            <a:endParaRPr lang="it-IT" sz="2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Declining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political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interest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toward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investing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into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astronomy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in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schools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dirty="0" smtClean="0">
                <a:solidFill>
                  <a:srgbClr val="00B050"/>
                </a:solidFill>
              </a:rPr>
              <a:t>Long </a:t>
            </a:r>
            <a:r>
              <a:rPr lang="it-IT" dirty="0" err="1" smtClean="0">
                <a:solidFill>
                  <a:srgbClr val="00B050"/>
                </a:solidFill>
              </a:rPr>
              <a:t>time</a:t>
            </a:r>
            <a:r>
              <a:rPr lang="it-IT" dirty="0" smtClean="0">
                <a:solidFill>
                  <a:srgbClr val="00B050"/>
                </a:solidFill>
              </a:rPr>
              <a:t> scale </a:t>
            </a:r>
            <a:r>
              <a:rPr lang="it-IT" dirty="0" err="1" smtClean="0">
                <a:solidFill>
                  <a:srgbClr val="00B050"/>
                </a:solidFill>
              </a:rPr>
              <a:t>needed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to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enter</a:t>
            </a:r>
            <a:r>
              <a:rPr lang="it-IT" dirty="0" smtClean="0">
                <a:solidFill>
                  <a:srgbClr val="00B050"/>
                </a:solidFill>
              </a:rPr>
              <a:t> a </a:t>
            </a:r>
            <a:r>
              <a:rPr lang="it-IT" dirty="0" err="1" smtClean="0">
                <a:solidFill>
                  <a:srgbClr val="00B050"/>
                </a:solidFill>
              </a:rPr>
              <a:t>nation-wide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school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organization</a:t>
            </a:r>
            <a:endParaRPr lang="it-IT" dirty="0" smtClean="0">
              <a:solidFill>
                <a:srgbClr val="00B05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Cost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of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translating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EPO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products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exceeds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funding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yet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  <a:hlinkClick r:id="rId2" action="ppaction://hlinksldjump"/>
              </a:rPr>
              <a:t>translations</a:t>
            </a: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  <a:hlinkClick r:id="rId2" action="ppaction://hlinksldjump"/>
              </a:rPr>
              <a:t> are </a:t>
            </a:r>
            <a:r>
              <a:rPr lang="it-IT" dirty="0" err="1" smtClean="0">
                <a:solidFill>
                  <a:schemeClr val="tx2">
                    <a:lumMod val="40000"/>
                    <a:lumOff val="60000"/>
                  </a:schemeClr>
                </a:solidFill>
                <a:hlinkClick r:id="rId2" action="ppaction://hlinksldjump"/>
              </a:rPr>
              <a:t>essential</a:t>
            </a:r>
            <a:endParaRPr lang="it-IT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l"/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6" name="Immagine 5" descr="Cattura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0688"/>
            <a:ext cx="9144000" cy="1633367"/>
          </a:xfrm>
          <a:prstGeom prst="rect">
            <a:avLst/>
          </a:prstGeom>
        </p:spPr>
      </p:pic>
      <p:pic>
        <p:nvPicPr>
          <p:cNvPr id="7" name="Immagine 6" descr="Cattura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1640" y="2492896"/>
            <a:ext cx="6629400" cy="2971800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1403648" y="5085184"/>
            <a:ext cx="6552728" cy="432048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12</a:t>
            </a:fld>
            <a:endParaRPr lang="it-IT"/>
          </a:p>
        </p:txBody>
      </p:sp>
      <p:pic>
        <p:nvPicPr>
          <p:cNvPr id="4" name="Immagine 3" descr="Cattura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0"/>
            <a:ext cx="8557260" cy="1493520"/>
          </a:xfrm>
          <a:prstGeom prst="rect">
            <a:avLst/>
          </a:prstGeom>
        </p:spPr>
      </p:pic>
      <p:pic>
        <p:nvPicPr>
          <p:cNvPr id="5" name="Immagine 4" descr="Cattura4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rcRect t="52671"/>
          <a:stretch>
            <a:fillRect/>
          </a:stretch>
        </p:blipFill>
        <p:spPr>
          <a:xfrm>
            <a:off x="464415" y="1772816"/>
            <a:ext cx="8296557" cy="3816424"/>
          </a:xfrm>
          <a:prstGeom prst="rect">
            <a:avLst/>
          </a:prstGeom>
        </p:spPr>
      </p:pic>
      <p:sp>
        <p:nvSpPr>
          <p:cNvPr id="9" name="Rettangolo 8">
            <a:hlinkClick r:id="rId3" action="ppaction://hlinksldjump"/>
          </p:cNvPr>
          <p:cNvSpPr/>
          <p:nvPr/>
        </p:nvSpPr>
        <p:spPr>
          <a:xfrm>
            <a:off x="467544" y="4077072"/>
            <a:ext cx="8208912" cy="1584176"/>
          </a:xfrm>
          <a:prstGeom prst="rect">
            <a:avLst/>
          </a:prstGeom>
          <a:solidFill>
            <a:srgbClr val="FFFF00">
              <a:alpha val="1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13</a:t>
            </a:fld>
            <a:endParaRPr lang="it-IT"/>
          </a:p>
        </p:txBody>
      </p:sp>
      <p:grpSp>
        <p:nvGrpSpPr>
          <p:cNvPr id="10" name="Gruppo 9"/>
          <p:cNvGrpSpPr/>
          <p:nvPr/>
        </p:nvGrpSpPr>
        <p:grpSpPr>
          <a:xfrm>
            <a:off x="611560" y="1196752"/>
            <a:ext cx="8064896" cy="3879032"/>
            <a:chOff x="611560" y="1196752"/>
            <a:chExt cx="8064896" cy="3879032"/>
          </a:xfrm>
        </p:grpSpPr>
        <p:pic>
          <p:nvPicPr>
            <p:cNvPr id="4" name="Immagine 3" descr="Cattura7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1560" y="1196752"/>
              <a:ext cx="7992888" cy="692297"/>
            </a:xfrm>
            <a:prstGeom prst="rect">
              <a:avLst/>
            </a:prstGeom>
          </p:spPr>
        </p:pic>
        <p:pic>
          <p:nvPicPr>
            <p:cNvPr id="5" name="Immagine 4" descr="Cattura6.JPG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293097"/>
              <a:ext cx="7992888" cy="782687"/>
            </a:xfrm>
            <a:prstGeom prst="rect">
              <a:avLst/>
            </a:prstGeom>
          </p:spPr>
        </p:pic>
        <p:pic>
          <p:nvPicPr>
            <p:cNvPr id="6" name="Immagine 5" descr="Cattura5.JPG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1560" y="3014610"/>
              <a:ext cx="7992888" cy="724449"/>
            </a:xfrm>
            <a:prstGeom prst="rect">
              <a:avLst/>
            </a:prstGeom>
          </p:spPr>
        </p:pic>
        <p:sp>
          <p:nvSpPr>
            <p:cNvPr id="7" name="Rettangolo 6"/>
            <p:cNvSpPr/>
            <p:nvPr/>
          </p:nvSpPr>
          <p:spPr>
            <a:xfrm>
              <a:off x="5436096" y="3068960"/>
              <a:ext cx="2880320" cy="288032"/>
            </a:xfrm>
            <a:prstGeom prst="rect">
              <a:avLst/>
            </a:prstGeom>
            <a:solidFill>
              <a:srgbClr val="FFFF00">
                <a:alpha val="1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971600" y="4581128"/>
              <a:ext cx="3168352" cy="216024"/>
            </a:xfrm>
            <a:prstGeom prst="rect">
              <a:avLst/>
            </a:prstGeom>
            <a:solidFill>
              <a:srgbClr val="FFFF00">
                <a:alpha val="3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CasellaDiTesto 8">
              <a:hlinkClick r:id="rId3" action="ppaction://hlinksldjump"/>
            </p:cNvPr>
            <p:cNvSpPr txBox="1"/>
            <p:nvPr/>
          </p:nvSpPr>
          <p:spPr>
            <a:xfrm>
              <a:off x="4067944" y="2060848"/>
              <a:ext cx="11913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3600" dirty="0" smtClean="0"/>
                <a:t>WP4:</a:t>
              </a:r>
              <a:endParaRPr lang="it-IT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it-IT" b="1" dirty="0" err="1" smtClean="0">
                <a:solidFill>
                  <a:srgbClr val="0B14CF"/>
                </a:solidFill>
              </a:rPr>
              <a:t>Consolidation</a:t>
            </a:r>
            <a:r>
              <a:rPr lang="it-IT" b="1" dirty="0" smtClean="0">
                <a:solidFill>
                  <a:srgbClr val="0B14CF"/>
                </a:solidFill>
              </a:rPr>
              <a:t> </a:t>
            </a:r>
            <a:r>
              <a:rPr lang="it-IT" b="1" dirty="0" err="1" smtClean="0">
                <a:solidFill>
                  <a:srgbClr val="0B14CF"/>
                </a:solidFill>
              </a:rPr>
              <a:t>of</a:t>
            </a:r>
            <a:r>
              <a:rPr lang="it-IT" b="1" dirty="0" smtClean="0">
                <a:solidFill>
                  <a:srgbClr val="0B14CF"/>
                </a:solidFill>
              </a:rPr>
              <a:t> </a:t>
            </a:r>
            <a:r>
              <a:rPr lang="it-IT" b="1" dirty="0" err="1" smtClean="0">
                <a:solidFill>
                  <a:srgbClr val="0B14CF"/>
                </a:solidFill>
              </a:rPr>
              <a:t>outreach</a:t>
            </a:r>
            <a:r>
              <a:rPr lang="it-IT" b="1" dirty="0" smtClean="0">
                <a:solidFill>
                  <a:srgbClr val="0B14CF"/>
                </a:solidFill>
              </a:rPr>
              <a:t> </a:t>
            </a:r>
            <a:r>
              <a:rPr lang="it-IT" b="1" dirty="0" err="1" smtClean="0">
                <a:solidFill>
                  <a:srgbClr val="0B14CF"/>
                </a:solidFill>
              </a:rPr>
              <a:t>activities</a:t>
            </a:r>
            <a:endParaRPr lang="it-IT" dirty="0" smtClean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8028384" cy="4104456"/>
          </a:xfrm>
        </p:spPr>
        <p:txBody>
          <a:bodyPr>
            <a:normAutofit/>
          </a:bodyPr>
          <a:lstStyle/>
          <a:p>
            <a:pPr algn="l"/>
            <a:r>
              <a:rPr lang="it-IT" dirty="0" smtClean="0"/>
              <a:t>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CoSADIE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use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cases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(focus on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education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it-IT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it-IT" sz="3200" dirty="0" smtClean="0"/>
              <a:t> </a:t>
            </a:r>
            <a:r>
              <a:rPr lang="it-IT" sz="3200" dirty="0" err="1" smtClean="0">
                <a:hlinkClick r:id="rId2" action="ppaction://hlinkfile"/>
              </a:rPr>
              <a:t>Explore</a:t>
            </a:r>
            <a:r>
              <a:rPr lang="it-IT" sz="3200" dirty="0" smtClean="0">
                <a:hlinkClick r:id="rId2" action="ppaction://hlinkfile"/>
              </a:rPr>
              <a:t> the </a:t>
            </a:r>
            <a:r>
              <a:rPr lang="it-IT" sz="3200" dirty="0" err="1" smtClean="0">
                <a:hlinkClick r:id="rId2" action="ppaction://hlinkfile"/>
              </a:rPr>
              <a:t>sky</a:t>
            </a:r>
            <a:r>
              <a:rPr lang="it-IT" sz="3200" dirty="0" smtClean="0">
                <a:hlinkClick r:id="rId3" action="ppaction://hlinkfile"/>
              </a:rPr>
              <a:t> </a:t>
            </a:r>
            <a:r>
              <a:rPr lang="it-IT" sz="3200" dirty="0" smtClean="0"/>
              <a:t> w/ </a:t>
            </a:r>
            <a:r>
              <a:rPr lang="it-IT" sz="3200" dirty="0" err="1" smtClean="0"/>
              <a:t>Messier</a:t>
            </a:r>
            <a:r>
              <a:rPr lang="it-IT" sz="3200" dirty="0" smtClean="0"/>
              <a:t>  </a:t>
            </a:r>
            <a:r>
              <a:rPr lang="it-IT" sz="3200" dirty="0" err="1" smtClean="0"/>
              <a:t>using</a:t>
            </a:r>
            <a:r>
              <a:rPr lang="it-IT" sz="3200" dirty="0" smtClean="0"/>
              <a:t> </a:t>
            </a:r>
            <a:r>
              <a:rPr lang="it-IT" sz="3200" dirty="0" err="1" smtClean="0"/>
              <a:t>Aladin</a:t>
            </a:r>
            <a:endParaRPr lang="it-IT" sz="3200" dirty="0" smtClean="0"/>
          </a:p>
          <a:p>
            <a:pPr lvl="1" algn="l">
              <a:buFont typeface="Arial" pitchFamily="34" charset="0"/>
              <a:buChar char="•"/>
            </a:pPr>
            <a:r>
              <a:rPr lang="it-IT" sz="3200" dirty="0"/>
              <a:t> </a:t>
            </a:r>
            <a:r>
              <a:rPr lang="it-IT" sz="3200" dirty="0" smtClean="0">
                <a:hlinkClick r:id="rId4" action="ppaction://hlinkfile"/>
              </a:rPr>
              <a:t>Mass </a:t>
            </a:r>
            <a:r>
              <a:rPr lang="it-IT" sz="3200" dirty="0" err="1" smtClean="0">
                <a:hlinkClick r:id="rId4" action="ppaction://hlinkfile"/>
              </a:rPr>
              <a:t>of</a:t>
            </a:r>
            <a:r>
              <a:rPr lang="it-IT" sz="3200" dirty="0" smtClean="0">
                <a:hlinkClick r:id="rId4" action="ppaction://hlinkfile"/>
              </a:rPr>
              <a:t> </a:t>
            </a:r>
            <a:r>
              <a:rPr lang="it-IT" sz="3200" dirty="0" err="1" smtClean="0">
                <a:hlinkClick r:id="rId4" action="ppaction://hlinkfile"/>
              </a:rPr>
              <a:t>Jupiter</a:t>
            </a:r>
            <a:r>
              <a:rPr lang="it-IT" sz="3200" dirty="0" smtClean="0">
                <a:hlinkClick r:id="rId4" action="ppaction://hlinkfile"/>
              </a:rPr>
              <a:t> </a:t>
            </a:r>
            <a:r>
              <a:rPr lang="it-IT" sz="3200" dirty="0" smtClean="0"/>
              <a:t> </a:t>
            </a:r>
            <a:r>
              <a:rPr lang="it-IT" sz="3200" dirty="0" err="1" smtClean="0"/>
              <a:t>using</a:t>
            </a:r>
            <a:r>
              <a:rPr lang="it-IT" sz="3200" dirty="0" smtClean="0"/>
              <a:t> </a:t>
            </a:r>
            <a:r>
              <a:rPr lang="it-IT" sz="3200" dirty="0" err="1" smtClean="0"/>
              <a:t>Stellarium</a:t>
            </a:r>
            <a:endParaRPr lang="it-IT" sz="3200" dirty="0" smtClean="0"/>
          </a:p>
          <a:p>
            <a:pPr lvl="1" algn="l">
              <a:buFont typeface="Arial" pitchFamily="34" charset="0"/>
              <a:buChar char="•"/>
            </a:pPr>
            <a:r>
              <a:rPr lang="it-IT" sz="3200" dirty="0" smtClean="0"/>
              <a:t> </a:t>
            </a:r>
            <a:r>
              <a:rPr lang="it-IT" sz="3200" dirty="0" err="1" smtClean="0">
                <a:hlinkClick r:id="rId5" action="ppaction://hlinkfile"/>
              </a:rPr>
              <a:t>Zodiacal</a:t>
            </a:r>
            <a:r>
              <a:rPr lang="it-IT" sz="3200" dirty="0" smtClean="0">
                <a:hlinkClick r:id="rId5" action="ppaction://hlinkfile"/>
              </a:rPr>
              <a:t> </a:t>
            </a:r>
            <a:r>
              <a:rPr lang="it-IT" sz="3200" dirty="0" err="1" smtClean="0">
                <a:hlinkClick r:id="rId5" action="ppaction://hlinkfile"/>
              </a:rPr>
              <a:t>constellations</a:t>
            </a:r>
            <a:r>
              <a:rPr lang="it-IT" sz="3200" dirty="0" smtClean="0">
                <a:hlinkClick r:id="rId5" action="ppaction://hlinkfile"/>
              </a:rPr>
              <a:t> </a:t>
            </a:r>
            <a:r>
              <a:rPr lang="it-IT" sz="3200" dirty="0" smtClean="0"/>
              <a:t> </a:t>
            </a:r>
            <a:r>
              <a:rPr lang="it-IT" sz="3200" dirty="0" err="1" smtClean="0"/>
              <a:t>using</a:t>
            </a:r>
            <a:r>
              <a:rPr lang="it-IT" sz="3200" dirty="0" smtClean="0"/>
              <a:t> </a:t>
            </a:r>
            <a:r>
              <a:rPr lang="it-IT" sz="3200" dirty="0" err="1" smtClean="0"/>
              <a:t>Stellarium</a:t>
            </a:r>
            <a:endParaRPr lang="it-IT" sz="3200" dirty="0" smtClean="0"/>
          </a:p>
          <a:p>
            <a:pPr lvl="1" algn="l">
              <a:buFont typeface="Arial" pitchFamily="34" charset="0"/>
              <a:buChar char="•"/>
            </a:pPr>
            <a:r>
              <a:rPr lang="it-IT" sz="3200" dirty="0" smtClean="0"/>
              <a:t> </a:t>
            </a:r>
            <a:r>
              <a:rPr lang="it-IT" sz="3200" dirty="0" smtClean="0">
                <a:hlinkClick r:id="rId6" action="ppaction://hlinkfile"/>
              </a:rPr>
              <a:t>Star </a:t>
            </a:r>
            <a:r>
              <a:rPr lang="it-IT" sz="3200" dirty="0" err="1" smtClean="0">
                <a:hlinkClick r:id="rId6" action="ppaction://hlinkfile"/>
              </a:rPr>
              <a:t>clusters</a:t>
            </a:r>
            <a:r>
              <a:rPr lang="it-IT" sz="3200" dirty="0" smtClean="0">
                <a:hlinkClick r:id="rId6" action="ppaction://hlinkfile"/>
              </a:rPr>
              <a:t> I </a:t>
            </a:r>
            <a:r>
              <a:rPr lang="it-IT" sz="3200" dirty="0" smtClean="0"/>
              <a:t> </a:t>
            </a:r>
            <a:r>
              <a:rPr lang="it-IT" sz="3200" dirty="0" err="1" smtClean="0"/>
              <a:t>using</a:t>
            </a:r>
            <a:r>
              <a:rPr lang="it-IT" sz="3200" dirty="0" smtClean="0"/>
              <a:t> </a:t>
            </a:r>
            <a:r>
              <a:rPr lang="it-IT" sz="3200" dirty="0" err="1" smtClean="0"/>
              <a:t>Aladin</a:t>
            </a:r>
            <a:endParaRPr lang="it-IT" sz="3200" dirty="0" smtClean="0"/>
          </a:p>
          <a:p>
            <a:pPr lvl="1" algn="l">
              <a:buFont typeface="Arial" pitchFamily="34" charset="0"/>
              <a:buChar char="•"/>
            </a:pPr>
            <a:r>
              <a:rPr lang="it-IT" sz="3200" dirty="0" smtClean="0">
                <a:hlinkClick r:id="rId7" action="ppaction://hlinkfile"/>
              </a:rPr>
              <a:t> Star </a:t>
            </a:r>
            <a:r>
              <a:rPr lang="it-IT" sz="3200" dirty="0" err="1" smtClean="0">
                <a:hlinkClick r:id="rId7" action="ppaction://hlinkfile"/>
              </a:rPr>
              <a:t>clusters</a:t>
            </a:r>
            <a:r>
              <a:rPr lang="it-IT" sz="3200" dirty="0" smtClean="0">
                <a:hlinkClick r:id="rId7" action="ppaction://hlinkfile"/>
              </a:rPr>
              <a:t> II </a:t>
            </a:r>
            <a:r>
              <a:rPr lang="it-IT" sz="3200" dirty="0" smtClean="0"/>
              <a:t> </a:t>
            </a:r>
            <a:r>
              <a:rPr lang="it-IT" sz="3200" dirty="0" err="1" smtClean="0"/>
              <a:t>using</a:t>
            </a:r>
            <a:r>
              <a:rPr lang="it-IT" sz="3200" dirty="0" smtClean="0"/>
              <a:t> </a:t>
            </a:r>
            <a:r>
              <a:rPr lang="it-IT" sz="3200" dirty="0" err="1" smtClean="0"/>
              <a:t>Aladin</a:t>
            </a:r>
            <a:endParaRPr lang="it-IT" sz="3200" dirty="0" smtClean="0"/>
          </a:p>
          <a:p>
            <a:pPr lvl="1" algn="l">
              <a:buFont typeface="Arial" pitchFamily="34" charset="0"/>
              <a:buChar char="•"/>
            </a:pPr>
            <a:endParaRPr lang="it-IT" sz="3200" dirty="0"/>
          </a:p>
          <a:p>
            <a:pPr algn="l"/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6" name="Immagine 5" descr="TechnicalWriters1_cut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3528" y="2996952"/>
            <a:ext cx="702973" cy="565135"/>
          </a:xfrm>
          <a:prstGeom prst="rect">
            <a:avLst/>
          </a:prstGeom>
        </p:spPr>
      </p:pic>
      <p:pic>
        <p:nvPicPr>
          <p:cNvPr id="7" name="Immagine 6" descr="TechnicalWriters1_cut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3528" y="3501008"/>
            <a:ext cx="720080" cy="578888"/>
          </a:xfrm>
          <a:prstGeom prst="rect">
            <a:avLst/>
          </a:prstGeom>
        </p:spPr>
      </p:pic>
      <p:pic>
        <p:nvPicPr>
          <p:cNvPr id="8" name="Immagine 7" descr="TechnicalWriters1_cut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3528" y="4005064"/>
            <a:ext cx="755662" cy="607493"/>
          </a:xfrm>
          <a:prstGeom prst="rect">
            <a:avLst/>
          </a:prstGeom>
        </p:spPr>
      </p:pic>
      <p:pic>
        <p:nvPicPr>
          <p:cNvPr id="11" name="Immagine 10" descr="TechnicalWriters1_cut_yellow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23528" y="4581128"/>
            <a:ext cx="792088" cy="636776"/>
          </a:xfrm>
          <a:prstGeom prst="rect">
            <a:avLst/>
          </a:prstGeom>
        </p:spPr>
      </p:pic>
      <p:pic>
        <p:nvPicPr>
          <p:cNvPr id="12" name="Immagine 11" descr="TechnicalWriters1_cut_red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23528" y="5157193"/>
            <a:ext cx="792088" cy="636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it-IT" b="1" dirty="0" err="1" smtClean="0">
                <a:solidFill>
                  <a:srgbClr val="0B14CF"/>
                </a:solidFill>
              </a:rPr>
              <a:t>Consolidation</a:t>
            </a:r>
            <a:r>
              <a:rPr lang="it-IT" b="1" dirty="0" smtClean="0">
                <a:solidFill>
                  <a:srgbClr val="0B14CF"/>
                </a:solidFill>
              </a:rPr>
              <a:t> </a:t>
            </a:r>
            <a:r>
              <a:rPr lang="it-IT" b="1" dirty="0" err="1" smtClean="0">
                <a:solidFill>
                  <a:srgbClr val="0B14CF"/>
                </a:solidFill>
              </a:rPr>
              <a:t>of</a:t>
            </a:r>
            <a:r>
              <a:rPr lang="it-IT" b="1" dirty="0" smtClean="0">
                <a:solidFill>
                  <a:srgbClr val="0B14CF"/>
                </a:solidFill>
              </a:rPr>
              <a:t> </a:t>
            </a:r>
            <a:r>
              <a:rPr lang="it-IT" b="1" dirty="0" err="1" smtClean="0">
                <a:solidFill>
                  <a:srgbClr val="0B14CF"/>
                </a:solidFill>
              </a:rPr>
              <a:t>outreach</a:t>
            </a:r>
            <a:r>
              <a:rPr lang="it-IT" b="1" dirty="0" smtClean="0">
                <a:solidFill>
                  <a:srgbClr val="0B14CF"/>
                </a:solidFill>
              </a:rPr>
              <a:t> </a:t>
            </a:r>
            <a:r>
              <a:rPr lang="it-IT" b="1" dirty="0" err="1" smtClean="0">
                <a:solidFill>
                  <a:srgbClr val="0B14CF"/>
                </a:solidFill>
              </a:rPr>
              <a:t>activities</a:t>
            </a:r>
            <a:endParaRPr lang="it-IT" dirty="0" smtClean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492896"/>
            <a:ext cx="8604448" cy="3384376"/>
          </a:xfrm>
        </p:spPr>
        <p:txBody>
          <a:bodyPr>
            <a:normAutofit/>
          </a:bodyPr>
          <a:lstStyle/>
          <a:p>
            <a:pPr algn="l"/>
            <a:r>
              <a:rPr lang="it-IT" dirty="0" smtClean="0"/>
              <a:t> </a:t>
            </a:r>
            <a:r>
              <a:rPr lang="it-IT" dirty="0" smtClean="0"/>
              <a:t>   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CoSADIE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tutorials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general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public</a:t>
            </a:r>
          </a:p>
          <a:p>
            <a:pPr algn="l"/>
            <a:endParaRPr lang="it-IT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it-IT" sz="3200" dirty="0" smtClean="0"/>
              <a:t> </a:t>
            </a:r>
            <a:r>
              <a:rPr lang="it-IT" sz="3200" dirty="0" smtClean="0"/>
              <a:t>6 - </a:t>
            </a:r>
            <a:r>
              <a:rPr lang="it-IT" sz="3200" dirty="0" err="1" smtClean="0">
                <a:solidFill>
                  <a:srgbClr val="00B0F0"/>
                </a:solidFill>
              </a:rPr>
              <a:t>Explore</a:t>
            </a:r>
            <a:r>
              <a:rPr lang="it-IT" sz="3200" dirty="0" smtClean="0">
                <a:solidFill>
                  <a:srgbClr val="00B0F0"/>
                </a:solidFill>
              </a:rPr>
              <a:t> </a:t>
            </a:r>
            <a:r>
              <a:rPr lang="it-IT" sz="3200" dirty="0" smtClean="0">
                <a:solidFill>
                  <a:srgbClr val="00B0F0"/>
                </a:solidFill>
              </a:rPr>
              <a:t>the Sky </a:t>
            </a:r>
            <a:r>
              <a:rPr lang="it-IT" sz="3200" dirty="0" err="1" smtClean="0">
                <a:solidFill>
                  <a:srgbClr val="00B0F0"/>
                </a:solidFill>
              </a:rPr>
              <a:t>with</a:t>
            </a:r>
            <a:r>
              <a:rPr lang="it-IT" sz="3200" dirty="0" smtClean="0">
                <a:solidFill>
                  <a:srgbClr val="00B0F0"/>
                </a:solidFill>
              </a:rPr>
              <a:t> </a:t>
            </a:r>
            <a:r>
              <a:rPr lang="it-IT" sz="3200" dirty="0" err="1" smtClean="0">
                <a:solidFill>
                  <a:srgbClr val="00B0F0"/>
                </a:solidFill>
              </a:rPr>
              <a:t>Stellarium</a:t>
            </a:r>
            <a:r>
              <a:rPr lang="it-IT" sz="3200" dirty="0" smtClean="0">
                <a:solidFill>
                  <a:srgbClr val="00B0F0"/>
                </a:solidFill>
              </a:rPr>
              <a:t> </a:t>
            </a:r>
          </a:p>
          <a:p>
            <a:pPr lvl="1" algn="l">
              <a:buFont typeface="Arial" pitchFamily="34" charset="0"/>
              <a:buChar char="•"/>
            </a:pPr>
            <a:r>
              <a:rPr lang="it-IT" sz="3200" dirty="0"/>
              <a:t> </a:t>
            </a:r>
            <a:r>
              <a:rPr lang="it-IT" sz="3200" dirty="0" smtClean="0"/>
              <a:t>7 - </a:t>
            </a:r>
            <a:r>
              <a:rPr lang="it-IT" sz="3200" dirty="0" err="1" smtClean="0">
                <a:solidFill>
                  <a:srgbClr val="00B050"/>
                </a:solidFill>
              </a:rPr>
              <a:t>Discover</a:t>
            </a:r>
            <a:r>
              <a:rPr lang="it-IT" sz="3200" dirty="0" smtClean="0">
                <a:solidFill>
                  <a:srgbClr val="00B050"/>
                </a:solidFill>
              </a:rPr>
              <a:t> </a:t>
            </a:r>
            <a:r>
              <a:rPr lang="it-IT" sz="3200" dirty="0" err="1" smtClean="0">
                <a:solidFill>
                  <a:srgbClr val="00B050"/>
                </a:solidFill>
              </a:rPr>
              <a:t>Astronomical</a:t>
            </a:r>
            <a:r>
              <a:rPr lang="it-IT" sz="3200" dirty="0" smtClean="0">
                <a:solidFill>
                  <a:srgbClr val="00B050"/>
                </a:solidFill>
              </a:rPr>
              <a:t> </a:t>
            </a:r>
            <a:r>
              <a:rPr lang="it-IT" sz="3200" dirty="0" err="1" smtClean="0">
                <a:solidFill>
                  <a:srgbClr val="00B050"/>
                </a:solidFill>
              </a:rPr>
              <a:t>objects</a:t>
            </a:r>
            <a:r>
              <a:rPr lang="it-IT" sz="3200" dirty="0" smtClean="0">
                <a:solidFill>
                  <a:srgbClr val="00B050"/>
                </a:solidFill>
              </a:rPr>
              <a:t> </a:t>
            </a:r>
            <a:r>
              <a:rPr lang="it-IT" sz="3200" dirty="0" err="1" smtClean="0">
                <a:solidFill>
                  <a:srgbClr val="00B050"/>
                </a:solidFill>
              </a:rPr>
              <a:t>with</a:t>
            </a:r>
            <a:r>
              <a:rPr lang="it-IT" sz="3200" dirty="0" smtClean="0">
                <a:solidFill>
                  <a:srgbClr val="00B050"/>
                </a:solidFill>
              </a:rPr>
              <a:t> </a:t>
            </a:r>
            <a:r>
              <a:rPr lang="it-IT" sz="3200" dirty="0" err="1" smtClean="0">
                <a:solidFill>
                  <a:srgbClr val="00B050"/>
                </a:solidFill>
              </a:rPr>
              <a:t>Aladin</a:t>
            </a:r>
            <a:endParaRPr lang="it-IT" sz="3200" dirty="0" smtClean="0">
              <a:solidFill>
                <a:srgbClr val="00B050"/>
              </a:solidFill>
            </a:endParaRPr>
          </a:p>
          <a:p>
            <a:pPr lvl="1" algn="l">
              <a:buFont typeface="Arial" pitchFamily="34" charset="0"/>
              <a:buChar char="•"/>
            </a:pPr>
            <a:endParaRPr lang="it-IT" sz="3200" dirty="0"/>
          </a:p>
          <a:p>
            <a:pPr algn="l"/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16632"/>
            <a:ext cx="7812360" cy="3384376"/>
          </a:xfrm>
        </p:spPr>
        <p:txBody>
          <a:bodyPr>
            <a:normAutofit/>
          </a:bodyPr>
          <a:lstStyle/>
          <a:p>
            <a:pPr algn="l"/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within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elementary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schools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algn="l"/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More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experiences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2014</a:t>
            </a:r>
          </a:p>
          <a:p>
            <a:pPr algn="l"/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6" name="Immagine 5" descr="vga_P1140357.jpg"/>
          <p:cNvPicPr>
            <a:picLocks noChangeAspect="1"/>
          </p:cNvPicPr>
          <p:nvPr/>
        </p:nvPicPr>
        <p:blipFill>
          <a:blip r:embed="rId2" cstate="print"/>
          <a:srcRect l="9610" t="17065"/>
          <a:stretch>
            <a:fillRect/>
          </a:stretch>
        </p:blipFill>
        <p:spPr>
          <a:xfrm>
            <a:off x="179512" y="1772816"/>
            <a:ext cx="5228673" cy="3602132"/>
          </a:xfrm>
          <a:prstGeom prst="rect">
            <a:avLst/>
          </a:prstGeom>
        </p:spPr>
      </p:pic>
      <p:pic>
        <p:nvPicPr>
          <p:cNvPr id="7" name="Immagine 6" descr="vga_P1140363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692696"/>
            <a:ext cx="3995936" cy="3000338"/>
          </a:xfrm>
          <a:prstGeom prst="rect">
            <a:avLst/>
          </a:prstGeom>
        </p:spPr>
      </p:pic>
      <p:pic>
        <p:nvPicPr>
          <p:cNvPr id="9" name="Immagine 8" descr="vga_P114037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3212976"/>
            <a:ext cx="4106540" cy="3083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it-IT" b="1" dirty="0" err="1" smtClean="0">
                <a:solidFill>
                  <a:srgbClr val="0B14CF"/>
                </a:solidFill>
              </a:rPr>
              <a:t>Consolidation</a:t>
            </a:r>
            <a:r>
              <a:rPr lang="it-IT" b="1" dirty="0" smtClean="0">
                <a:solidFill>
                  <a:srgbClr val="0B14CF"/>
                </a:solidFill>
              </a:rPr>
              <a:t> </a:t>
            </a:r>
            <a:r>
              <a:rPr lang="it-IT" b="1" dirty="0" err="1" smtClean="0">
                <a:solidFill>
                  <a:srgbClr val="0B14CF"/>
                </a:solidFill>
              </a:rPr>
              <a:t>of</a:t>
            </a:r>
            <a:r>
              <a:rPr lang="it-IT" b="1" dirty="0" smtClean="0">
                <a:solidFill>
                  <a:srgbClr val="0B14CF"/>
                </a:solidFill>
              </a:rPr>
              <a:t> </a:t>
            </a:r>
            <a:r>
              <a:rPr lang="it-IT" b="1" dirty="0" err="1" smtClean="0">
                <a:solidFill>
                  <a:srgbClr val="0B14CF"/>
                </a:solidFill>
              </a:rPr>
              <a:t>outreach</a:t>
            </a:r>
            <a:r>
              <a:rPr lang="it-IT" b="1" dirty="0" smtClean="0">
                <a:solidFill>
                  <a:srgbClr val="0B14CF"/>
                </a:solidFill>
              </a:rPr>
              <a:t> </a:t>
            </a:r>
            <a:r>
              <a:rPr lang="it-IT" b="1" dirty="0" err="1" smtClean="0">
                <a:solidFill>
                  <a:srgbClr val="0B14CF"/>
                </a:solidFill>
              </a:rPr>
              <a:t>activities</a:t>
            </a:r>
            <a:endParaRPr lang="it-IT" dirty="0" smtClean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2204864"/>
            <a:ext cx="7632848" cy="295232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VO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within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major EPO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projects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Italy</a:t>
            </a:r>
          </a:p>
          <a:p>
            <a:pPr algn="l">
              <a:buFont typeface="Arial" pitchFamily="34" charset="0"/>
              <a:buChar char="•"/>
            </a:pPr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  <a:hlinkClick r:id="rId2" action="ppaction://hlinksldjump"/>
              </a:rPr>
              <a:t>Italian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  <a:hlinkClick r:id="rId2" action="ppaction://hlinksldjump"/>
              </a:rPr>
              <a:t> network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  <a:hlinkClick r:id="rId2" action="ppaction://hlinksldjump"/>
              </a:rPr>
              <a:t>of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  <a:hlinkClick r:id="rId2" action="ppaction://hlinksldjump"/>
              </a:rPr>
              <a:t> remote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  <a:hlinkClick r:id="rId2" action="ppaction://hlinksldjump"/>
              </a:rPr>
              <a:t>telescopes</a:t>
            </a:r>
            <a:endParaRPr lang="it-IT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  <a:hlinkClick r:id="rId3" action="ppaction://hlinksldjump"/>
              </a:rPr>
              <a:t>Italian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  <a:hlinkClick r:id="rId3" action="ppaction://hlinksldjump"/>
              </a:rPr>
              <a:t>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  <a:hlinkClick r:id="rId3" action="ppaction://hlinksldjump"/>
              </a:rPr>
              <a:t>Astronomy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  <a:hlinkClick r:id="rId3" action="ppaction://hlinksldjump"/>
              </a:rPr>
              <a:t>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  <a:hlinkClick r:id="rId3" action="ppaction://hlinksldjump"/>
              </a:rPr>
              <a:t>Olympiads</a:t>
            </a:r>
            <a:endParaRPr lang="it-IT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l">
              <a:buFont typeface="Arial" pitchFamily="34" charset="0"/>
              <a:buChar char="•"/>
            </a:pPr>
            <a:endParaRPr lang="it-IT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1556792"/>
            <a:ext cx="8964488" cy="1470025"/>
          </a:xfrm>
        </p:spPr>
        <p:txBody>
          <a:bodyPr/>
          <a:lstStyle/>
          <a:p>
            <a:r>
              <a:rPr lang="it-IT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 </a:t>
            </a:r>
            <a:r>
              <a:rPr lang="it-IT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</a:t>
            </a:r>
            <a:r>
              <a:rPr lang="it-IT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&amp;  </a:t>
            </a:r>
            <a:r>
              <a:rPr lang="it-IT" sz="40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EUHOU – MW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it-IT" b="1" dirty="0" smtClean="0">
              <a:solidFill>
                <a:srgbClr val="0B14CF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3212976"/>
            <a:ext cx="8640960" cy="3024336"/>
          </a:xfrm>
        </p:spPr>
        <p:txBody>
          <a:bodyPr>
            <a:normAutofit/>
          </a:bodyPr>
          <a:lstStyle/>
          <a:p>
            <a:pPr lvl="1" algn="l">
              <a:buFont typeface="Arial" pitchFamily="34" charset="0"/>
              <a:buChar char="•"/>
            </a:pPr>
            <a:r>
              <a:rPr lang="it-IT" sz="36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3600" dirty="0" smtClean="0">
                <a:solidFill>
                  <a:srgbClr val="00B050"/>
                </a:solidFill>
              </a:rPr>
              <a:t>Access </a:t>
            </a:r>
            <a:r>
              <a:rPr lang="it-IT" sz="3600" dirty="0" err="1" smtClean="0">
                <a:solidFill>
                  <a:srgbClr val="00B050"/>
                </a:solidFill>
              </a:rPr>
              <a:t>to</a:t>
            </a:r>
            <a:r>
              <a:rPr lang="it-IT" sz="3600" dirty="0" smtClean="0">
                <a:solidFill>
                  <a:srgbClr val="00B050"/>
                </a:solidFill>
              </a:rPr>
              <a:t> data and </a:t>
            </a:r>
            <a:r>
              <a:rPr lang="it-IT" sz="3600" dirty="0" err="1" smtClean="0">
                <a:solidFill>
                  <a:srgbClr val="00B050"/>
                </a:solidFill>
              </a:rPr>
              <a:t>use</a:t>
            </a:r>
            <a:r>
              <a:rPr lang="it-IT" sz="3600" dirty="0" smtClean="0">
                <a:solidFill>
                  <a:srgbClr val="00B050"/>
                </a:solidFill>
              </a:rPr>
              <a:t> </a:t>
            </a:r>
            <a:r>
              <a:rPr lang="it-IT" sz="3600" dirty="0" err="1" smtClean="0">
                <a:solidFill>
                  <a:srgbClr val="00B050"/>
                </a:solidFill>
              </a:rPr>
              <a:t>of</a:t>
            </a:r>
            <a:r>
              <a:rPr lang="it-IT" sz="3600" dirty="0" smtClean="0">
                <a:solidFill>
                  <a:srgbClr val="00B050"/>
                </a:solidFill>
              </a:rPr>
              <a:t> software </a:t>
            </a:r>
            <a:r>
              <a:rPr lang="it-IT" sz="3600" dirty="0" err="1" smtClean="0">
                <a:solidFill>
                  <a:srgbClr val="00B050"/>
                </a:solidFill>
              </a:rPr>
              <a:t>tools</a:t>
            </a:r>
            <a:endParaRPr lang="it-IT" sz="3600" dirty="0" smtClean="0">
              <a:solidFill>
                <a:srgbClr val="00B05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it-IT" sz="36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rgbClr val="0070C0"/>
                </a:solidFill>
              </a:rPr>
              <a:t>Virtual</a:t>
            </a:r>
            <a:r>
              <a:rPr lang="it-IT" sz="3600" dirty="0" smtClean="0">
                <a:solidFill>
                  <a:srgbClr val="0070C0"/>
                </a:solidFill>
              </a:rPr>
              <a:t>  </a:t>
            </a:r>
            <a:r>
              <a:rPr lang="it-IT" sz="3600" dirty="0" err="1" smtClean="0">
                <a:solidFill>
                  <a:srgbClr val="0070C0"/>
                </a:solidFill>
              </a:rPr>
              <a:t>learning</a:t>
            </a:r>
            <a:r>
              <a:rPr lang="it-IT" sz="3600" dirty="0" smtClean="0">
                <a:solidFill>
                  <a:srgbClr val="0070C0"/>
                </a:solidFill>
              </a:rPr>
              <a:t> best </a:t>
            </a:r>
            <a:r>
              <a:rPr lang="it-IT" sz="3600" dirty="0" err="1" smtClean="0">
                <a:solidFill>
                  <a:srgbClr val="0070C0"/>
                </a:solidFill>
              </a:rPr>
              <a:t>practices</a:t>
            </a:r>
            <a:endParaRPr lang="it-IT" sz="3600" dirty="0" smtClean="0">
              <a:solidFill>
                <a:srgbClr val="0070C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it-IT" sz="36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rgbClr val="00B050"/>
                </a:solidFill>
              </a:rPr>
              <a:t>Strategies</a:t>
            </a:r>
            <a:r>
              <a:rPr lang="it-IT" sz="3600" dirty="0" smtClean="0">
                <a:solidFill>
                  <a:srgbClr val="00B050"/>
                </a:solidFill>
              </a:rPr>
              <a:t> </a:t>
            </a:r>
            <a:r>
              <a:rPr lang="it-IT" sz="3600" dirty="0" err="1" smtClean="0">
                <a:solidFill>
                  <a:srgbClr val="00B050"/>
                </a:solidFill>
              </a:rPr>
              <a:t>to</a:t>
            </a:r>
            <a:r>
              <a:rPr lang="it-IT" sz="3600" dirty="0" smtClean="0">
                <a:solidFill>
                  <a:srgbClr val="00B050"/>
                </a:solidFill>
              </a:rPr>
              <a:t> </a:t>
            </a:r>
            <a:r>
              <a:rPr lang="it-IT" sz="3600" dirty="0" err="1" smtClean="0">
                <a:solidFill>
                  <a:srgbClr val="00B050"/>
                </a:solidFill>
              </a:rPr>
              <a:t>enter</a:t>
            </a:r>
            <a:r>
              <a:rPr lang="it-IT" sz="3600" dirty="0" smtClean="0">
                <a:solidFill>
                  <a:srgbClr val="00B050"/>
                </a:solidFill>
              </a:rPr>
              <a:t> the </a:t>
            </a:r>
            <a:r>
              <a:rPr lang="it-IT" sz="3600" dirty="0" err="1" smtClean="0">
                <a:solidFill>
                  <a:srgbClr val="00B050"/>
                </a:solidFill>
              </a:rPr>
              <a:t>school</a:t>
            </a:r>
            <a:r>
              <a:rPr lang="it-IT" sz="3600" dirty="0" smtClean="0">
                <a:solidFill>
                  <a:srgbClr val="00B050"/>
                </a:solidFill>
              </a:rPr>
              <a:t> system</a:t>
            </a:r>
            <a:endParaRPr lang="it-IT" dirty="0" smtClean="0">
              <a:solidFill>
                <a:srgbClr val="00B050"/>
              </a:solidFill>
            </a:endParaRPr>
          </a:p>
          <a:p>
            <a:pPr lvl="1" algn="l"/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algn="l">
              <a:buFont typeface="Arial" pitchFamily="34" charset="0"/>
              <a:buChar char="•"/>
            </a:pPr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683568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smtClean="0">
                <a:ln>
                  <a:noFill/>
                </a:ln>
                <a:solidFill>
                  <a:srgbClr val="0B14C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 for a European Edu Network</a:t>
            </a: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it-IT" b="1" dirty="0" smtClean="0">
                <a:solidFill>
                  <a:srgbClr val="0B14CF"/>
                </a:solidFill>
              </a:rPr>
              <a:t>VO </a:t>
            </a:r>
            <a:r>
              <a:rPr lang="it-IT" b="1" dirty="0" err="1" smtClean="0">
                <a:solidFill>
                  <a:srgbClr val="0B14CF"/>
                </a:solidFill>
              </a:rPr>
              <a:t>for</a:t>
            </a:r>
            <a:r>
              <a:rPr lang="it-IT" b="1" dirty="0" smtClean="0">
                <a:solidFill>
                  <a:srgbClr val="0B14CF"/>
                </a:solidFill>
              </a:rPr>
              <a:t> a </a:t>
            </a:r>
            <a:r>
              <a:rPr lang="it-IT" b="1" dirty="0" err="1" smtClean="0">
                <a:solidFill>
                  <a:srgbClr val="0B14CF"/>
                </a:solidFill>
              </a:rPr>
              <a:t>European</a:t>
            </a:r>
            <a:r>
              <a:rPr lang="it-IT" b="1" dirty="0" smtClean="0">
                <a:solidFill>
                  <a:srgbClr val="0B14CF"/>
                </a:solidFill>
              </a:rPr>
              <a:t> </a:t>
            </a:r>
            <a:r>
              <a:rPr lang="it-IT" b="1" dirty="0" err="1" smtClean="0">
                <a:solidFill>
                  <a:srgbClr val="0B14CF"/>
                </a:solidFill>
              </a:rPr>
              <a:t>Edu</a:t>
            </a:r>
            <a:r>
              <a:rPr lang="it-IT" b="1" dirty="0" smtClean="0">
                <a:solidFill>
                  <a:srgbClr val="0B14CF"/>
                </a:solidFill>
              </a:rPr>
              <a:t> Network</a:t>
            </a:r>
            <a:endParaRPr lang="it-IT" dirty="0" smtClean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424936" cy="5805264"/>
          </a:xfrm>
          <a:ln>
            <a:noFill/>
          </a:ln>
        </p:spPr>
        <p:txBody>
          <a:bodyPr>
            <a:normAutofit/>
          </a:bodyPr>
          <a:lstStyle/>
          <a:p>
            <a:pPr lvl="1" algn="l"/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(WP4)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linked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</a:t>
            </a:r>
          </a:p>
          <a:p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Astronet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EPO WG</a:t>
            </a:r>
          </a:p>
          <a:p>
            <a:pPr algn="l"/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Astronet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current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mission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</a:p>
          <a:p>
            <a:pPr algn="l"/>
            <a:endParaRPr lang="it-IT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92D050"/>
                </a:solidFill>
              </a:rPr>
              <a:t>establish a permanent mechanism for planning and coordination in European astronomy 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follow-up and implementation of the Roadmap</a:t>
            </a:r>
            <a:endParaRPr lang="it-IT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l"/>
            <a:endParaRPr lang="it-IT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l">
              <a:buFont typeface="Arial" pitchFamily="34" charset="0"/>
              <a:buChar char="•"/>
            </a:pPr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it-IT" b="1" dirty="0" smtClean="0">
                <a:solidFill>
                  <a:srgbClr val="0B14CF"/>
                </a:solidFill>
              </a:rPr>
              <a:t>VO </a:t>
            </a:r>
            <a:r>
              <a:rPr lang="it-IT" b="1" dirty="0" err="1" smtClean="0">
                <a:solidFill>
                  <a:srgbClr val="0B14CF"/>
                </a:solidFill>
              </a:rPr>
              <a:t>for</a:t>
            </a:r>
            <a:r>
              <a:rPr lang="it-IT" b="1" dirty="0" smtClean="0">
                <a:solidFill>
                  <a:srgbClr val="0B14CF"/>
                </a:solidFill>
              </a:rPr>
              <a:t> a </a:t>
            </a:r>
            <a:r>
              <a:rPr lang="it-IT" b="1" dirty="0" err="1" smtClean="0">
                <a:solidFill>
                  <a:srgbClr val="0B14CF"/>
                </a:solidFill>
              </a:rPr>
              <a:t>European</a:t>
            </a:r>
            <a:r>
              <a:rPr lang="it-IT" b="1" dirty="0" smtClean="0">
                <a:solidFill>
                  <a:srgbClr val="0B14CF"/>
                </a:solidFill>
              </a:rPr>
              <a:t> </a:t>
            </a:r>
            <a:r>
              <a:rPr lang="it-IT" b="1" dirty="0" err="1" smtClean="0">
                <a:solidFill>
                  <a:srgbClr val="0B14CF"/>
                </a:solidFill>
              </a:rPr>
              <a:t>Edu</a:t>
            </a:r>
            <a:r>
              <a:rPr lang="it-IT" b="1" dirty="0" smtClean="0">
                <a:solidFill>
                  <a:srgbClr val="0B14CF"/>
                </a:solidFill>
              </a:rPr>
              <a:t> Network</a:t>
            </a:r>
            <a:endParaRPr lang="it-IT" dirty="0" smtClean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820472" cy="4392488"/>
          </a:xfrm>
        </p:spPr>
        <p:txBody>
          <a:bodyPr>
            <a:normAutofit/>
          </a:bodyPr>
          <a:lstStyle/>
          <a:p>
            <a:pPr algn="l"/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From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Astronet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community:</a:t>
            </a:r>
          </a:p>
          <a:p>
            <a:pPr algn="l"/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Great interest in VO data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but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also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it-IT" dirty="0" err="1" smtClean="0">
                <a:solidFill>
                  <a:srgbClr val="00B050"/>
                </a:solidFill>
              </a:rPr>
              <a:t>publishing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educational  data in VO</a:t>
            </a:r>
          </a:p>
          <a:p>
            <a:pPr algn="l"/>
            <a:endParaRPr lang="it-IT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Great interest in VO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tools</a:t>
            </a:r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it-IT" b="1" dirty="0" smtClean="0">
                <a:solidFill>
                  <a:srgbClr val="0B14CF"/>
                </a:solidFill>
              </a:rPr>
              <a:t>VO </a:t>
            </a:r>
            <a:r>
              <a:rPr lang="it-IT" b="1" dirty="0" err="1" smtClean="0">
                <a:solidFill>
                  <a:srgbClr val="0B14CF"/>
                </a:solidFill>
              </a:rPr>
              <a:t>for</a:t>
            </a:r>
            <a:r>
              <a:rPr lang="it-IT" b="1" dirty="0" smtClean="0">
                <a:solidFill>
                  <a:srgbClr val="0B14CF"/>
                </a:solidFill>
              </a:rPr>
              <a:t> a </a:t>
            </a:r>
            <a:r>
              <a:rPr lang="it-IT" b="1" dirty="0" err="1" smtClean="0">
                <a:solidFill>
                  <a:srgbClr val="0B14CF"/>
                </a:solidFill>
              </a:rPr>
              <a:t>European</a:t>
            </a:r>
            <a:r>
              <a:rPr lang="it-IT" b="1" dirty="0" smtClean="0">
                <a:solidFill>
                  <a:srgbClr val="0B14CF"/>
                </a:solidFill>
              </a:rPr>
              <a:t> </a:t>
            </a:r>
            <a:r>
              <a:rPr lang="it-IT" b="1" dirty="0" err="1" smtClean="0">
                <a:solidFill>
                  <a:srgbClr val="0B14CF"/>
                </a:solidFill>
              </a:rPr>
              <a:t>Edu</a:t>
            </a:r>
            <a:r>
              <a:rPr lang="it-IT" b="1" dirty="0" smtClean="0">
                <a:solidFill>
                  <a:srgbClr val="0B14CF"/>
                </a:solidFill>
              </a:rPr>
              <a:t> Network</a:t>
            </a:r>
            <a:endParaRPr lang="it-IT" dirty="0" smtClean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820472" cy="4392488"/>
          </a:xfrm>
        </p:spPr>
        <p:txBody>
          <a:bodyPr>
            <a:normAutofit/>
          </a:bodyPr>
          <a:lstStyle/>
          <a:p>
            <a:pPr algn="l"/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Actions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undertaken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also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</a:t>
            </a:r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IVOA EduIG:</a:t>
            </a:r>
          </a:p>
          <a:p>
            <a:pPr algn="l"/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develop a Virtual observatory Educational Service Publisher and Archive application </a:t>
            </a:r>
            <a:r>
              <a:rPr lang="en-US" dirty="0" smtClean="0">
                <a:solidFill>
                  <a:srgbClr val="B3FFD5"/>
                </a:solidFill>
              </a:rPr>
              <a:t>(VESPA, Francesco </a:t>
            </a:r>
            <a:r>
              <a:rPr lang="en-US" dirty="0" err="1" smtClean="0">
                <a:solidFill>
                  <a:srgbClr val="B3FFD5"/>
                </a:solidFill>
              </a:rPr>
              <a:t>Cepparo</a:t>
            </a:r>
            <a:r>
              <a:rPr lang="en-US" dirty="0" smtClean="0">
                <a:solidFill>
                  <a:srgbClr val="B3FFD5"/>
                </a:solidFill>
              </a:rPr>
              <a:t>, this afternoon)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dirty="0" err="1" smtClean="0">
                <a:solidFill>
                  <a:srgbClr val="0070C0"/>
                </a:solidFill>
              </a:rPr>
              <a:t>organize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an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Edu-IG</a:t>
            </a:r>
            <a:r>
              <a:rPr lang="it-IT" dirty="0" smtClean="0">
                <a:solidFill>
                  <a:srgbClr val="0070C0"/>
                </a:solidFill>
              </a:rPr>
              <a:t> &amp; SVN </a:t>
            </a:r>
            <a:r>
              <a:rPr lang="it-IT" dirty="0" err="1" smtClean="0">
                <a:solidFill>
                  <a:srgbClr val="0070C0"/>
                </a:solidFill>
              </a:rPr>
              <a:t>repo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for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tutorials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C1E4FF"/>
                </a:solidFill>
              </a:rPr>
              <a:t>(Giulia </a:t>
            </a:r>
            <a:r>
              <a:rPr lang="it-IT" dirty="0" err="1" smtClean="0">
                <a:solidFill>
                  <a:srgbClr val="C1E4FF"/>
                </a:solidFill>
              </a:rPr>
              <a:t>Iafrate</a:t>
            </a:r>
            <a:r>
              <a:rPr lang="it-IT" dirty="0" smtClean="0">
                <a:solidFill>
                  <a:srgbClr val="C1E4FF"/>
                </a:solidFill>
              </a:rPr>
              <a:t> &amp; Marco </a:t>
            </a:r>
            <a:r>
              <a:rPr lang="it-IT" dirty="0" err="1" smtClean="0">
                <a:solidFill>
                  <a:srgbClr val="C1E4FF"/>
                </a:solidFill>
              </a:rPr>
              <a:t>Molinaro</a:t>
            </a:r>
            <a:r>
              <a:rPr lang="it-IT" dirty="0" smtClean="0">
                <a:solidFill>
                  <a:srgbClr val="C1E4FF"/>
                </a:solidFill>
              </a:rPr>
              <a:t>, </a:t>
            </a:r>
            <a:r>
              <a:rPr lang="it-IT" dirty="0" err="1" smtClean="0">
                <a:solidFill>
                  <a:srgbClr val="C1E4FF"/>
                </a:solidFill>
              </a:rPr>
              <a:t>next</a:t>
            </a:r>
            <a:r>
              <a:rPr lang="it-IT" dirty="0" smtClean="0">
                <a:solidFill>
                  <a:srgbClr val="C1E4FF"/>
                </a:solidFill>
              </a:rPr>
              <a:t> talk)</a:t>
            </a:r>
          </a:p>
          <a:p>
            <a:pPr algn="l"/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Massimo Ramella -- CoSADIE Tech Forum 3 Trieste, March 12 – 13, 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4E4D-5373-4A82-8C40-2FFFDF4D9233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523</Words>
  <Application>Microsoft Office PowerPoint</Application>
  <PresentationFormat>Presentazione su schermo (4:3)</PresentationFormat>
  <Paragraphs>88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WP4 Outreach towards education and the general public</vt:lpstr>
      <vt:lpstr>Consolidation of outreach activities</vt:lpstr>
      <vt:lpstr>Consolidation of outreach activities</vt:lpstr>
      <vt:lpstr>Diapositiva 4</vt:lpstr>
      <vt:lpstr>Consolidation of outreach activities</vt:lpstr>
      <vt:lpstr>VO Edu  &amp;  EUHOU – MW </vt:lpstr>
      <vt:lpstr>VO for a European Edu Network</vt:lpstr>
      <vt:lpstr>VO for a European Edu Network</vt:lpstr>
      <vt:lpstr>VO for a European Edu Network</vt:lpstr>
      <vt:lpstr>Sustainability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WP4  Outreach towards education and the general public</dc:title>
  <dc:creator>Ramella</dc:creator>
  <cp:lastModifiedBy>Massimo</cp:lastModifiedBy>
  <cp:revision>28</cp:revision>
  <dcterms:created xsi:type="dcterms:W3CDTF">2013-08-31T15:47:14Z</dcterms:created>
  <dcterms:modified xsi:type="dcterms:W3CDTF">2014-03-11T16:25:13Z</dcterms:modified>
</cp:coreProperties>
</file>